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30"/>
  </p:notesMasterIdLst>
  <p:handoutMasterIdLst>
    <p:handoutMasterId r:id="rId31"/>
  </p:handoutMasterIdLst>
  <p:sldIdLst>
    <p:sldId id="1120" r:id="rId7"/>
    <p:sldId id="1121" r:id="rId8"/>
    <p:sldId id="1124" r:id="rId9"/>
    <p:sldId id="1123" r:id="rId10"/>
    <p:sldId id="1253" r:id="rId11"/>
    <p:sldId id="1258" r:id="rId12"/>
    <p:sldId id="1251" r:id="rId13"/>
    <p:sldId id="1130" r:id="rId14"/>
    <p:sldId id="1116" r:id="rId15"/>
    <p:sldId id="2147481500" r:id="rId16"/>
    <p:sldId id="1263" r:id="rId17"/>
    <p:sldId id="2147481501" r:id="rId18"/>
    <p:sldId id="1260" r:id="rId19"/>
    <p:sldId id="2147481502" r:id="rId20"/>
    <p:sldId id="1261" r:id="rId21"/>
    <p:sldId id="2147481499" r:id="rId22"/>
    <p:sldId id="1221" r:id="rId23"/>
    <p:sldId id="2147481495" r:id="rId24"/>
    <p:sldId id="1146" r:id="rId25"/>
    <p:sldId id="1157" r:id="rId26"/>
    <p:sldId id="1151" r:id="rId27"/>
    <p:sldId id="2147481497" r:id="rId28"/>
    <p:sldId id="1158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1922"/>
  </p:normalViewPr>
  <p:slideViewPr>
    <p:cSldViewPr snapToGrid="0">
      <p:cViewPr varScale="1">
        <p:scale>
          <a:sx n="216" d="100"/>
          <a:sy n="216" d="100"/>
        </p:scale>
        <p:origin x="111" y="37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12/2/2025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12/2/2025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de-AT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21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22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118756"/>
            <a:ext cx="4072399" cy="349025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42952" y="1118756"/>
            <a:ext cx="4072399" cy="349025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742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‹Nr.›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SP-251502: SA1 Status Report to 3GPP TSG SA#110, 9-12 December 2025, Baltimore, USA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236.zip" TargetMode="External"/><Relationship Id="rId13" Type="http://schemas.openxmlformats.org/officeDocument/2006/relationships/hyperlink" Target="https://www.3gpp.org/ftp/Information/WI_Sheet/SP-230521.zip" TargetMode="External"/><Relationship Id="rId18" Type="http://schemas.openxmlformats.org/officeDocument/2006/relationships/hyperlink" Target="https://www.3gpp.org/ftp/Information/WI_Sheet/SP-231035.zip" TargetMode="External"/><Relationship Id="rId3" Type="http://schemas.openxmlformats.org/officeDocument/2006/relationships/hyperlink" Target="https://www.3gpp.org/ftp/Information/WI_Sheet/SP-231037.zip" TargetMode="External"/><Relationship Id="rId7" Type="http://schemas.openxmlformats.org/officeDocument/2006/relationships/hyperlink" Target="https://www.3gpp.org/ftp/Information/WI_Sheet/SP-220447.zip" TargetMode="External"/><Relationship Id="rId12" Type="http://schemas.openxmlformats.org/officeDocument/2006/relationships/hyperlink" Target="https://www.3gpp.org/ftp/Information/WI_Sheet/SP-220943.zip" TargetMode="External"/><Relationship Id="rId17" Type="http://schemas.openxmlformats.org/officeDocument/2006/relationships/hyperlink" Target="https://www.3gpp.org/ftp/Information/WI_Sheet/SP-221263.zip" TargetMode="External"/><Relationship Id="rId2" Type="http://schemas.openxmlformats.org/officeDocument/2006/relationships/hyperlink" Target="https://www.3gpp.org/ftp/Information/WI_Sheet/SP-231412.zip" TargetMode="External"/><Relationship Id="rId16" Type="http://schemas.openxmlformats.org/officeDocument/2006/relationships/hyperlink" Target="https://www.3gpp.org/ftp/Information/WI_Sheet/SP-22099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190838.zip" TargetMode="External"/><Relationship Id="rId11" Type="http://schemas.openxmlformats.org/officeDocument/2006/relationships/hyperlink" Target="https://www.3gpp.org/ftp/Information/WI_Sheet/SP-230227.zip" TargetMode="External"/><Relationship Id="rId5" Type="http://schemas.openxmlformats.org/officeDocument/2006/relationships/hyperlink" Target="https://www.3gpp.org/ftp/Information/WI_Sheet/SP-230512.zip" TargetMode="External"/><Relationship Id="rId15" Type="http://schemas.openxmlformats.org/officeDocument/2006/relationships/hyperlink" Target="https://www.3gpp.org/ftp/Information/WI_Sheet/SP-220939.zip" TargetMode="External"/><Relationship Id="rId10" Type="http://schemas.openxmlformats.org/officeDocument/2006/relationships/hyperlink" Target="https://www.3gpp.org/ftp/Information/WI_Sheet/SP-230229.zip" TargetMode="External"/><Relationship Id="rId19" Type="http://schemas.openxmlformats.org/officeDocument/2006/relationships/hyperlink" Target="https://www.3gpp.org/ftp/Information/WI_Sheet/SP-251194.zip" TargetMode="External"/><Relationship Id="rId4" Type="http://schemas.openxmlformats.org/officeDocument/2006/relationships/hyperlink" Target="https://www.3gpp.org/ftp/Information/WI_Sheet/SP-241693.zip" TargetMode="External"/><Relationship Id="rId9" Type="http://schemas.openxmlformats.org/officeDocument/2006/relationships/hyperlink" Target="https://www.3gpp.org/ftp/Information/WI_Sheet/SP-240194.zip" TargetMode="External"/><Relationship Id="rId14" Type="http://schemas.openxmlformats.org/officeDocument/2006/relationships/hyperlink" Target="https://www.3gpp.org/ftp/Information/WI_Sheet/SP-220941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1147.zip" TargetMode="External"/><Relationship Id="rId13" Type="http://schemas.openxmlformats.org/officeDocument/2006/relationships/hyperlink" Target="https://www.3gpp.org/ftp/Information/WI_Sheet/SP-241821.zip" TargetMode="External"/><Relationship Id="rId18" Type="http://schemas.openxmlformats.org/officeDocument/2006/relationships/hyperlink" Target="https://www.3gpp.org/ftp/Information/WI_Sheet/SP-241151.zip" TargetMode="External"/><Relationship Id="rId3" Type="http://schemas.openxmlformats.org/officeDocument/2006/relationships/hyperlink" Target="https://www.3gpp.org/ftp/Information/WI_Sheet/SP-250386.zip" TargetMode="External"/><Relationship Id="rId7" Type="http://schemas.openxmlformats.org/officeDocument/2006/relationships/hyperlink" Target="https://www.3gpp.org/ftp/Information/WI_Sheet/SP-250385.zip" TargetMode="External"/><Relationship Id="rId12" Type="http://schemas.openxmlformats.org/officeDocument/2006/relationships/hyperlink" Target="https://www.3gpp.org/ftp/Information/WI_Sheet/SP-251267.zip" TargetMode="External"/><Relationship Id="rId17" Type="http://schemas.openxmlformats.org/officeDocument/2006/relationships/hyperlink" Target="https://www.3gpp.org/ftp/Information/WI_Sheet/SP-241150.zip" TargetMode="External"/><Relationship Id="rId2" Type="http://schemas.openxmlformats.org/officeDocument/2006/relationships/hyperlink" Target="https://www.3gpp.org/ftp/Information/WI_Sheet/SP-241824.zip" TargetMode="External"/><Relationship Id="rId16" Type="http://schemas.openxmlformats.org/officeDocument/2006/relationships/hyperlink" Target="https://www.3gpp.org/ftp/Information/WI_Sheet/SP-250275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4.zip" TargetMode="External"/><Relationship Id="rId11" Type="http://schemas.openxmlformats.org/officeDocument/2006/relationships/hyperlink" Target="https://www.3gpp.org/ftp/Information/WI_Sheet/SP-250387.zip" TargetMode="External"/><Relationship Id="rId5" Type="http://schemas.openxmlformats.org/officeDocument/2006/relationships/hyperlink" Target="https://www.3gpp.org/ftp/Information/WI_Sheet/SP-241823.zip" TargetMode="External"/><Relationship Id="rId15" Type="http://schemas.openxmlformats.org/officeDocument/2006/relationships/hyperlink" Target="https://www.3gpp.org/ftp/Information/WI_Sheet/SP-250627.zip" TargetMode="External"/><Relationship Id="rId10" Type="http://schemas.openxmlformats.org/officeDocument/2006/relationships/hyperlink" Target="https://www.3gpp.org/ftp/Information/WI_Sheet/SP-250277.zip" TargetMode="External"/><Relationship Id="rId19" Type="http://schemas.openxmlformats.org/officeDocument/2006/relationships/hyperlink" Target="https://www.3gpp.org/ftp/Information/WI_Sheet/SP-241153.zip" TargetMode="External"/><Relationship Id="rId4" Type="http://schemas.openxmlformats.org/officeDocument/2006/relationships/hyperlink" Target="https://www.3gpp.org/ftp/Information/WI_Sheet/SP-241393.zip" TargetMode="External"/><Relationship Id="rId9" Type="http://schemas.openxmlformats.org/officeDocument/2006/relationships/hyperlink" Target="https://www.3gpp.org/ftp/Information/WI_Sheet/SP-241392.zip" TargetMode="External"/><Relationship Id="rId14" Type="http://schemas.openxmlformats.org/officeDocument/2006/relationships/hyperlink" Target="https://www.3gpp.org/ftp/Information/WI_Sheet/SP-241149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41391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5_Melbourne_2024-09/Docs/SP-241391.zip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79.zip" TargetMode="External"/><Relationship Id="rId13" Type="http://schemas.openxmlformats.org/officeDocument/2006/relationships/hyperlink" Target="https://www.3gpp.org/ftp/Information/WI_Sheet/SP-220087.zip" TargetMode="External"/><Relationship Id="rId18" Type="http://schemas.openxmlformats.org/officeDocument/2006/relationships/hyperlink" Target="https://www.3gpp.org/ftp/Information/WI_Sheet/SP-240793.zip" TargetMode="External"/><Relationship Id="rId3" Type="http://schemas.openxmlformats.org/officeDocument/2006/relationships/hyperlink" Target="https://www.3gpp.org/ftp/Information/WI_Sheet/SP-230520.zip" TargetMode="External"/><Relationship Id="rId21" Type="http://schemas.openxmlformats.org/officeDocument/2006/relationships/hyperlink" Target="https://www.3gpp.org/ftp/Information/WI_Sheet/SP-220954.zip" TargetMode="External"/><Relationship Id="rId7" Type="http://schemas.openxmlformats.org/officeDocument/2006/relationships/hyperlink" Target="https://www.3gpp.org/ftp/Information/WI_Sheet/SP-231403.zip" TargetMode="External"/><Relationship Id="rId12" Type="http://schemas.openxmlformats.org/officeDocument/2006/relationships/hyperlink" Target="https://www.3gpp.org/ftp/Information/WI_Sheet/SP-230233.zip" TargetMode="External"/><Relationship Id="rId17" Type="http://schemas.openxmlformats.org/officeDocument/2006/relationships/hyperlink" Target="https://www.3gpp.org/ftp/Information/WI_Sheet/SP-230523.zip" TargetMode="External"/><Relationship Id="rId2" Type="http://schemas.openxmlformats.org/officeDocument/2006/relationships/hyperlink" Target="https://www.3gpp.org/ftp/Information/WI_Sheet/SP-230235.zip" TargetMode="External"/><Relationship Id="rId16" Type="http://schemas.openxmlformats.org/officeDocument/2006/relationships/hyperlink" Target="https://www.3gpp.org/ftp/Information/WI_Sheet/SP-230231.zip" TargetMode="External"/><Relationship Id="rId20" Type="http://schemas.openxmlformats.org/officeDocument/2006/relationships/hyperlink" Target="https://www.3gpp.org/ftp/Information/WI_Sheet/SP-23075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20085.zip" TargetMode="External"/><Relationship Id="rId11" Type="http://schemas.openxmlformats.org/officeDocument/2006/relationships/hyperlink" Target="https://www.3gpp.org/ftp/Information/WI_Sheet/SP-230509.zip" TargetMode="External"/><Relationship Id="rId5" Type="http://schemas.openxmlformats.org/officeDocument/2006/relationships/hyperlink" Target="https://www.3gpp.org/ftp/Information/WI_Sheet/SP-230514.zip" TargetMode="External"/><Relationship Id="rId15" Type="http://schemas.openxmlformats.org/officeDocument/2006/relationships/hyperlink" Target="https://www.3gpp.org/ftp/Information/WI_Sheet/SP-220442.zip" TargetMode="External"/><Relationship Id="rId23" Type="http://schemas.openxmlformats.org/officeDocument/2006/relationships/hyperlink" Target="https://www.3gpp.org/ftp/Information/WI_Sheet/SP-220445.zip" TargetMode="External"/><Relationship Id="rId10" Type="http://schemas.openxmlformats.org/officeDocument/2006/relationships/hyperlink" Target="https://www.3gpp.org/ftp/Information/WI_Sheet/SP-220353.zip" TargetMode="External"/><Relationship Id="rId19" Type="http://schemas.openxmlformats.org/officeDocument/2006/relationships/hyperlink" Target="https://www.3gpp.org/ftp/Information/WI_Sheet/SP-220717.zip" TargetMode="External"/><Relationship Id="rId4" Type="http://schemas.openxmlformats.org/officeDocument/2006/relationships/hyperlink" Target="https://www.3gpp.org/ftp/Information/WI_Sheet/SP-220439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0511.zip" TargetMode="External"/><Relationship Id="rId22" Type="http://schemas.openxmlformats.org/officeDocument/2006/relationships/hyperlink" Target="https://www.3gpp.org/ftp/Information/WI_Sheet/SP-23051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Vasil Aleksiev (SA1 Chair, Deutsche Telekom)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Alain Sultan (SA1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34501" y="1271588"/>
            <a:ext cx="46749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SA1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SA#110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SP-251502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4.1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#110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09 </a:t>
            </a:r>
            <a:r>
              <a:rPr lang="de-DE" sz="900" b="1" dirty="0">
                <a:latin typeface="Arial "/>
                <a:ea typeface="+mn-ea"/>
              </a:rPr>
              <a:t>– 12 Dec 2025, Baltimore, USA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FF024-FA00-3656-887E-9ECD6EF05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C4A689-7D48-CBF7-7F89-EE644DF8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summary (2/2)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7641AF2-93C6-3506-A0F2-3660B0352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54445"/>
              </p:ext>
            </p:extLst>
          </p:nvPr>
        </p:nvGraphicFramePr>
        <p:xfrm>
          <a:off x="488950" y="816429"/>
          <a:ext cx="7274049" cy="34717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1020031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Upper layer traffic steering and switching over dual 3GPP access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DualSteer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SP-231412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Considering the Operational Needs of Service Hosting Environment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EdgeOpNeeds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SP-231037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884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FRMCS Phase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FS_FRMCS_Ph5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SP-241693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9078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 Phase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FRMCS_Ph5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189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Supporting of Railway Smart Station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FS_RAILSS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SP-190838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605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Network of Service Robots with Ambient Intelligence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FS_SOBOT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SP-220447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5387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Interconnect of SNPN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FS_ISN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27/06/2024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SP-230236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69109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Interconnect of SNPN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SP-240194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8014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for Industrial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EDGINDUS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SP-230229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58170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PS Data Off for IMS Data Channel Service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IMSDCDataOff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SP-230227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759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Multi-path 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SP-220943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438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UE-to-UE multi-hop 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UEMHopRelay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SP-230521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4089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Interworking of Non-3GPP Digital Terrestrial Broadcast Networks with 5GS Multicast Broadcast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DTT4MBS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SP-220941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764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(stage 1 of) MPS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MPS4msg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SP-220939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456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Minimization of Service Interruption During Core Network Failure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10/10/2025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SP-220992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3315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2 of Minimization of Service Interruption During Core Network Failure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SP-220992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7951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Measurement Data Collection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MeasureData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SP-221263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069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Local traffic routing for multi-access UE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LTR_MA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SP-231035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Lower Selection-priority for PLMN Selection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LoSePLMN-REQ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SP-251194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07777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de-AT" altLang="en-US" sz="2800" b="1" dirty="0">
                <a:solidFill>
                  <a:schemeClr val="tx1"/>
                </a:solidFill>
              </a:rPr>
              <a:t>Maintenance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70376528-517F-43AB-ED16-34878365EE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188367"/>
              </p:ext>
            </p:extLst>
          </p:nvPr>
        </p:nvGraphicFramePr>
        <p:xfrm>
          <a:off x="602978" y="2246450"/>
          <a:ext cx="7071451" cy="650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1757719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465082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1 CR to TS 22.268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493117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1 CR to TS 22.268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59174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C8D8352D-B0E9-A666-C434-41918CEF9994}"/>
              </a:ext>
            </a:extLst>
          </p:cNvPr>
          <p:cNvSpPr txBox="1">
            <a:spLocks/>
          </p:cNvSpPr>
          <p:nvPr/>
        </p:nvSpPr>
        <p:spPr bwMode="auto">
          <a:xfrm>
            <a:off x="913237" y="1186013"/>
            <a:ext cx="7478486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Based on incoming LS from RAN2, SA1 decided to add clarification in TS 22.268 on PWS support in NB-IoT Terrestrial Network </a:t>
            </a:r>
          </a:p>
        </p:txBody>
      </p:sp>
    </p:spTree>
    <p:extLst>
      <p:ext uri="{BB962C8B-B14F-4D97-AF65-F5344CB8AC3E}">
        <p14:creationId xmlns:p14="http://schemas.microsoft.com/office/powerpoint/2010/main" val="331291678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0759D-1670-C0F1-55E3-06B5BFD9B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1A394E6-94AE-CC00-D122-0ABEAB2AB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summary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A7A0AC-FAAE-2294-F436-296A9AF73BC0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  <p:graphicFrame>
        <p:nvGraphicFramePr>
          <p:cNvPr id="7" name="Table 14">
            <a:extLst>
              <a:ext uri="{FF2B5EF4-FFF2-40B4-BE49-F238E27FC236}">
                <a16:creationId xmlns:a16="http://schemas.microsoft.com/office/drawing/2014/main" id="{F54B6210-C9B9-F03C-4205-49F30BE53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379838"/>
              </p:ext>
            </p:extLst>
          </p:nvPr>
        </p:nvGraphicFramePr>
        <p:xfrm>
          <a:off x="146409" y="643671"/>
          <a:ext cx="8586312" cy="40745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satellite access -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SP-241824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10590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Satellite access -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SP-250386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309951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Indirect Network Sharing on Satellite Access Network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INS_SAT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SP-241393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7841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support in 3GPP system with satellite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MPS_Sat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SP-241823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15118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Energy Efficiency as Service Criteria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SP-240494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32002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SP-250385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2484157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Indirect Network Sharing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SP-241147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SP-241392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SP-250277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SMS to Emergency Centre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SMS2EC-REQ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SP-250387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Phase 2 of Mission Critical Discreet listening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MCDISC_Ph2-REQ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SP-251267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Vehicle-Mounted Relays Phase3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VMR_Ph3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SP-241821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Resident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SP-241149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CPAS specific requirement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CPAS-REQ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SP-250627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Ambient listening enhancements including pause and resume in MCS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ALPR-REQ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SP-250275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Combined QoS configuration and monitoring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CombQoS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SP-241150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 Residential Gateway Supporting 5G LAN-type Service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SP-241151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Exposure for Virtual Network information and capability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SP-241153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4219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1C737-23B8-C965-3FC1-AD90780CD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D87652-F20D-4EDB-E493-D772BC65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30" y="78921"/>
            <a:ext cx="7462156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Maintenance</a:t>
            </a:r>
          </a:p>
        </p:txBody>
      </p:sp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A27ADBBF-4D81-C220-32FE-8344BB4B54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7714119"/>
              </p:ext>
            </p:extLst>
          </p:nvPr>
        </p:nvGraphicFramePr>
        <p:xfrm>
          <a:off x="644454" y="2966258"/>
          <a:ext cx="7071451" cy="325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1757719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465082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5GSAT_Ph4-REQ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5GSAT_Ph4-REQ: 1 CR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5917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2EAE9EB4-4B7C-2466-F1C7-B0DE87D6CB4A}"/>
              </a:ext>
            </a:extLst>
          </p:cNvPr>
          <p:cNvSpPr txBox="1">
            <a:spLocks/>
          </p:cNvSpPr>
          <p:nvPr/>
        </p:nvSpPr>
        <p:spPr bwMode="auto">
          <a:xfrm>
            <a:off x="889939" y="1517993"/>
            <a:ext cx="7718233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Based on incoming LS from SA2, SA1 decided to </a:t>
            </a:r>
            <a:r>
              <a:rPr lang="en-GB" sz="2400" kern="0" dirty="0">
                <a:solidFill>
                  <a:schemeClr val="tx1"/>
                </a:solidFill>
              </a:rPr>
              <a:t>clarify for IMS voice using GEO that support of DTMF is required, whilst support of more than one IMS voice call (per UE), simultaneously, is not required in this release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8999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EB6AB-4569-C64A-38B2-77D29EB62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04C0A7-9BF1-D88C-1E20-486CE9BBF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Work summary</a:t>
            </a:r>
          </a:p>
        </p:txBody>
      </p:sp>
      <p:graphicFrame>
        <p:nvGraphicFramePr>
          <p:cNvPr id="7" name="Table 14">
            <a:extLst>
              <a:ext uri="{FF2B5EF4-FFF2-40B4-BE49-F238E27FC236}">
                <a16:creationId xmlns:a16="http://schemas.microsoft.com/office/drawing/2014/main" id="{2C40798A-37E3-099E-1144-8D2F0F860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859428"/>
              </p:ext>
            </p:extLst>
          </p:nvPr>
        </p:nvGraphicFramePr>
        <p:xfrm>
          <a:off x="220368" y="938496"/>
          <a:ext cx="8586312" cy="4600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Use Cases and Service Requirements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SP-241391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Sent for information to SA#110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18162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C368A-C5E4-3DE1-1A3F-6752B414F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080F83B-8AAB-4649-BCA6-713845F56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(FS_6G_REQ)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58F12-B3F2-1FF4-D9CA-F0A813A03249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Key highlights </a:t>
            </a: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97F7083E-42A6-B627-0C97-26F063510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553060"/>
              </p:ext>
            </p:extLst>
          </p:nvPr>
        </p:nvGraphicFramePr>
        <p:xfrm>
          <a:off x="443548" y="1017030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6G Use Cases and Service Requirements</a:t>
                      </a:r>
                      <a:endParaRPr lang="en-GB" sz="90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Sent for information to SA#110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39FB55B8-C3C9-5121-5D9B-2118179D9699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311307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meeting:</a:t>
            </a:r>
            <a:endParaRPr lang="de-DE" altLang="de-DE" sz="1200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75 contributions (</a:t>
            </a:r>
            <a:r>
              <a:rPr lang="en-US" altLang="en-GB" sz="1200" dirty="0" err="1"/>
              <a:t>pCRs</a:t>
            </a:r>
            <a:r>
              <a:rPr lang="en-US" altLang="en-GB" sz="1200" dirty="0"/>
              <a:t>) have been approved as SA1#112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Completed new use cases input to the TR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200" dirty="0"/>
              <a:t> 18 editor’s notes still pending to be solved – some of them editorial ones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200" dirty="0"/>
              <a:t>Started discussions on 5 of 8 initial CPR clauses (computing, immersive and massive remain unopened)</a:t>
            </a:r>
            <a:endParaRPr lang="en-GB" sz="1200" dirty="0"/>
          </a:p>
          <a:p>
            <a:pPr fontAlgn="auto">
              <a:lnSpc>
                <a:spcPct val="100000"/>
              </a:lnSpc>
              <a:defRPr/>
            </a:pPr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user consent, computing CPR structure, definition of E2E joint latency, PR and KPI consolidation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</a:t>
            </a:r>
            <a:r>
              <a:rPr lang="en-US" sz="1100" dirty="0">
                <a:solidFill>
                  <a:srgbClr val="FF0000"/>
                </a:solidFill>
              </a:rPr>
              <a:t>SA1#112bis ad-hoc-e (01/26): Study 85%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Clean up ENs &amp; address FFS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Controversial issues, e.g. user consent vs. subscriber permission, computing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Consolidation of CPR sections System and Operation and AI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KPIs consolidation</a:t>
            </a:r>
          </a:p>
          <a:p>
            <a:pPr marL="357188" lvl="1" indent="0">
              <a:buNone/>
            </a:pPr>
            <a:endParaRPr lang="en-US" sz="1100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F8981FC-03F8-BA11-D431-571DE82D9FDF}"/>
              </a:ext>
            </a:extLst>
          </p:cNvPr>
          <p:cNvSpPr txBox="1">
            <a:spLocks/>
          </p:cNvSpPr>
          <p:nvPr/>
        </p:nvSpPr>
        <p:spPr>
          <a:xfrm>
            <a:off x="5406866" y="3733944"/>
            <a:ext cx="3198243" cy="128198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SA1#113 (02/26): Study 100%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Complete Potential Requirements Consolidation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Send to SA for Approval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204888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EDE7D-B7D6-A1B8-A23E-059F6C80E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6CFFB8D-24A6-7CE1-3D7C-DDD19B4EA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2.5) Rel-21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9E441C-1840-F503-9F59-C9C1E09D1323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Key highlights </a:t>
            </a: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D131A88A-93F5-8104-7045-51380457E1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080334"/>
              </p:ext>
            </p:extLst>
          </p:nvPr>
        </p:nvGraphicFramePr>
        <p:xfrm>
          <a:off x="443548" y="1017030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9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5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Requirements Simplification</a:t>
                      </a:r>
                      <a:endParaRPr lang="en-GB" sz="90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FS_SIMP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SP-251509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SID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0719EB1-DAE4-3201-578F-238CDB07623D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meeting:</a:t>
            </a:r>
            <a:endParaRPr lang="de-DE" altLang="de-DE" sz="1200" dirty="0"/>
          </a:p>
          <a:p>
            <a:pPr lvl="1"/>
            <a:r>
              <a:rPr lang="en-US" altLang="en-GB" sz="800" dirty="0"/>
              <a:t> </a:t>
            </a:r>
            <a:r>
              <a:rPr lang="en-US" altLang="en-GB" sz="1200" dirty="0"/>
              <a:t>The SID was agreed. Focus on </a:t>
            </a:r>
            <a:r>
              <a:rPr lang="en-GB" altLang="en-GB" sz="1200" dirty="0"/>
              <a:t>requirements</a:t>
            </a:r>
            <a:r>
              <a:rPr lang="en-GB" sz="1200" dirty="0"/>
              <a:t> in normative specifications, that do not have corresponding stage 2 and stage 3 specification</a:t>
            </a:r>
            <a:r>
              <a:rPr lang="de-AT" sz="1200" dirty="0"/>
              <a:t>. Study </a:t>
            </a:r>
            <a:r>
              <a:rPr lang="de-AT" sz="1200" dirty="0" err="1"/>
              <a:t>if</a:t>
            </a:r>
            <a:r>
              <a:rPr lang="de-AT" sz="1200" dirty="0"/>
              <a:t> </a:t>
            </a:r>
            <a:r>
              <a:rPr lang="de-AT" sz="1200" dirty="0" err="1"/>
              <a:t>to</a:t>
            </a:r>
            <a:r>
              <a:rPr lang="de-AT" sz="1200" dirty="0"/>
              <a:t> promote </a:t>
            </a:r>
            <a:r>
              <a:rPr lang="de-AT" sz="1200" dirty="0" err="1"/>
              <a:t>these</a:t>
            </a:r>
            <a:r>
              <a:rPr lang="de-AT" sz="1200" dirty="0"/>
              <a:t> </a:t>
            </a:r>
            <a:r>
              <a:rPr lang="de-AT" sz="1200" dirty="0" err="1"/>
              <a:t>requirements</a:t>
            </a:r>
            <a:r>
              <a:rPr lang="de-AT" sz="1200" dirty="0"/>
              <a:t> in </a:t>
            </a:r>
            <a:r>
              <a:rPr lang="de-AT" sz="1200" dirty="0" err="1"/>
              <a:t>the</a:t>
            </a:r>
            <a:r>
              <a:rPr lang="de-AT" sz="1200" dirty="0"/>
              <a:t> </a:t>
            </a:r>
            <a:r>
              <a:rPr lang="de-AT" sz="1200" dirty="0" err="1"/>
              <a:t>next</a:t>
            </a:r>
            <a:r>
              <a:rPr lang="de-AT" sz="1200" dirty="0"/>
              <a:t> release </a:t>
            </a:r>
            <a:r>
              <a:rPr lang="de-AT" sz="1200" dirty="0" err="1"/>
              <a:t>or</a:t>
            </a:r>
            <a:r>
              <a:rPr lang="de-AT" sz="1200" dirty="0"/>
              <a:t> </a:t>
            </a:r>
            <a:r>
              <a:rPr lang="en-GB" sz="1200" dirty="0"/>
              <a:t>decide to not pursue them further. </a:t>
            </a:r>
          </a:p>
          <a:p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None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SA1#113 (02/26): </a:t>
            </a:r>
            <a:r>
              <a:rPr lang="nl-NL" sz="1100" dirty="0"/>
              <a:t>seek to agree the skeleton and scope, and consider an initial input. Time should be limited to one hour session time in the meeting</a:t>
            </a:r>
          </a:p>
          <a:p>
            <a:pPr marL="357188" lvl="1"/>
            <a:r>
              <a:rPr lang="en-US" sz="1100" dirty="0"/>
              <a:t>SA1#114 (05/26): </a:t>
            </a:r>
            <a:r>
              <a:rPr lang="nl-NL" sz="1100" dirty="0"/>
              <a:t>consider pCRs</a:t>
            </a:r>
            <a:endParaRPr lang="en-US" sz="1100" dirty="0"/>
          </a:p>
          <a:p>
            <a:pPr marL="357188" lvl="1"/>
            <a:r>
              <a:rPr lang="en-US" sz="1100" dirty="0"/>
              <a:t>SA1#115 (08/26): </a:t>
            </a:r>
            <a:r>
              <a:rPr lang="nl-NL" sz="1100" dirty="0"/>
              <a:t>last opportunity to consider pCRs. Begin to work on conclusions</a:t>
            </a:r>
            <a:endParaRPr lang="en-US" sz="1100" dirty="0"/>
          </a:p>
          <a:p>
            <a:pPr marL="357188" lvl="1"/>
            <a:r>
              <a:rPr lang="en-US" sz="1100" dirty="0"/>
              <a:t>SA1#116 (11/26): </a:t>
            </a:r>
            <a:r>
              <a:rPr lang="nl-NL" sz="1100" dirty="0"/>
              <a:t>conclude the study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59662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604157" y="66675"/>
            <a:ext cx="6811896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solidFill>
                  <a:schemeClr val="tx1"/>
                </a:solidFill>
              </a:rPr>
              <a:t>3) SA1 Work Planning: General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8F5D9B6-65DE-D582-D260-7DD77FE7BCAF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The 6G study consolidation of potential service requirements and KPIs was on the agenda for the first time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Disagreement on usage of user consent, separate CPR clause on computing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Window for new use cases and new PRs closed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No progress on consolidation – therefore proposal for additional ad-hoc-e meeting with limited agenda (12-16 Jan 2026) : editors notes solving; consolidation of service requirements for System and Operation aspects, AI sections; KPIs consolidation; controversial issues (e.g. computing clause, user consent).</a:t>
            </a:r>
          </a:p>
          <a:p>
            <a:pPr marL="0" indent="0" eaLnBrk="1" hangingPunct="1">
              <a:spcBef>
                <a:spcPts val="225"/>
              </a:spcBef>
              <a:buNone/>
            </a:pPr>
            <a:endParaRPr lang="en-GB" alt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FA17E-6608-3764-DDB6-14827E421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D41496-B7A0-1A65-E2DE-92F4BA4F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267" y="157373"/>
            <a:ext cx="5474881" cy="353591"/>
          </a:xfrm>
        </p:spPr>
        <p:txBody>
          <a:bodyPr>
            <a:noAutofit/>
          </a:bodyPr>
          <a:lstStyle/>
          <a:p>
            <a:pPr algn="l"/>
            <a:r>
              <a:rPr lang="en-US" altLang="en-US" sz="2800" b="1" dirty="0">
                <a:solidFill>
                  <a:schemeClr val="tx1"/>
                </a:solidFill>
              </a:rPr>
              <a:t>3) SA1 Work Planning: 6G Study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51F7B3-5772-7EDC-4DF4-2D79BF07F862}"/>
              </a:ext>
            </a:extLst>
          </p:cNvPr>
          <p:cNvSpPr txBox="1"/>
          <p:nvPr/>
        </p:nvSpPr>
        <p:spPr>
          <a:xfrm>
            <a:off x="7176837" y="1244464"/>
            <a:ext cx="1795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b="1" dirty="0"/>
              <a:t>FS_6G_REQ SID</a:t>
            </a:r>
            <a:r>
              <a:rPr lang="en-US" sz="750" dirty="0"/>
              <a:t>: </a:t>
            </a:r>
            <a:r>
              <a:rPr lang="en-GB" sz="750" dirty="0">
                <a:hlinkClick r:id="rId2"/>
              </a:rPr>
              <a:t>SP-241391</a:t>
            </a:r>
            <a:r>
              <a:rPr lang="en-GB" sz="750" dirty="0"/>
              <a:t> (Approved in SA#105, Sep 2024)</a:t>
            </a:r>
            <a:endParaRPr lang="en-US" sz="750" dirty="0"/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b="1" dirty="0"/>
              <a:t>Latest TR</a:t>
            </a:r>
            <a:r>
              <a:rPr lang="en-US" sz="750" dirty="0"/>
              <a:t>: TR 22.870-v100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dirty="0"/>
              <a:t>Consolidation of requirements started at Nov meeting. 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dirty="0"/>
              <a:t>Extra ad-hoc-e meeting with limited agenda needed (12-16 Jan 26) due to slow progress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750" dirty="0"/>
              <a:t>SA1 6G study (FS_6G_REQ) is expected to be completed in SA#111, Mar 2026</a:t>
            </a:r>
          </a:p>
        </p:txBody>
      </p:sp>
      <p:cxnSp>
        <p:nvCxnSpPr>
          <p:cNvPr id="2" name="Straight Connector 114">
            <a:extLst>
              <a:ext uri="{FF2B5EF4-FFF2-40B4-BE49-F238E27FC236}">
                <a16:creationId xmlns:a16="http://schemas.microsoft.com/office/drawing/2014/main" id="{CAAA120E-1792-8D0D-A1E1-A2AFDBCD72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1168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5EFF4EFB-3D9E-66D6-F0AE-449A136913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79627"/>
            <a:ext cx="23137" cy="334880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9" name="Group 17488">
            <a:extLst>
              <a:ext uri="{FF2B5EF4-FFF2-40B4-BE49-F238E27FC236}">
                <a16:creationId xmlns:a16="http://schemas.microsoft.com/office/drawing/2014/main" id="{93C79455-B2BA-02C0-DB06-6BC6E2050F6B}"/>
              </a:ext>
            </a:extLst>
          </p:cNvPr>
          <p:cNvGrpSpPr/>
          <p:nvPr/>
        </p:nvGrpSpPr>
        <p:grpSpPr>
          <a:xfrm>
            <a:off x="4085239" y="742658"/>
            <a:ext cx="403225" cy="354013"/>
            <a:chOff x="6320478" y="755453"/>
            <a:chExt cx="403225" cy="354013"/>
          </a:xfrm>
        </p:grpSpPr>
        <p:sp>
          <p:nvSpPr>
            <p:cNvPr id="10" name="TextBox 86">
              <a:extLst>
                <a:ext uri="{FF2B5EF4-FFF2-40B4-BE49-F238E27FC236}">
                  <a16:creationId xmlns:a16="http://schemas.microsoft.com/office/drawing/2014/main" id="{77F5ADD9-616E-E560-C8F5-1597317D2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" name="TextBox 60">
              <a:extLst>
                <a:ext uri="{FF2B5EF4-FFF2-40B4-BE49-F238E27FC236}">
                  <a16:creationId xmlns:a16="http://schemas.microsoft.com/office/drawing/2014/main" id="{F896BAF1-A394-45C5-9670-701BE52494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2" name="Group 22">
            <a:extLst>
              <a:ext uri="{FF2B5EF4-FFF2-40B4-BE49-F238E27FC236}">
                <a16:creationId xmlns:a16="http://schemas.microsoft.com/office/drawing/2014/main" id="{F6A3941B-E28D-4E0B-0C68-FB364AE3A573}"/>
              </a:ext>
            </a:extLst>
          </p:cNvPr>
          <p:cNvGrpSpPr/>
          <p:nvPr/>
        </p:nvGrpSpPr>
        <p:grpSpPr>
          <a:xfrm>
            <a:off x="1646908" y="742658"/>
            <a:ext cx="390525" cy="354013"/>
            <a:chOff x="3678878" y="755453"/>
            <a:chExt cx="390525" cy="354013"/>
          </a:xfrm>
        </p:grpSpPr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id="{5483F382-29C7-F0A4-AD13-628A62E87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" name="TextBox 61">
              <a:extLst>
                <a:ext uri="{FF2B5EF4-FFF2-40B4-BE49-F238E27FC236}">
                  <a16:creationId xmlns:a16="http://schemas.microsoft.com/office/drawing/2014/main" id="{FE2FC6E2-F9BF-ABCA-8C12-38330C6AEF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5" name="Group 17475">
            <a:extLst>
              <a:ext uri="{FF2B5EF4-FFF2-40B4-BE49-F238E27FC236}">
                <a16:creationId xmlns:a16="http://schemas.microsoft.com/office/drawing/2014/main" id="{655FA2FD-A89E-C43F-22D3-6603D1B18CB1}"/>
              </a:ext>
            </a:extLst>
          </p:cNvPr>
          <p:cNvGrpSpPr/>
          <p:nvPr/>
        </p:nvGrpSpPr>
        <p:grpSpPr>
          <a:xfrm>
            <a:off x="2242997" y="742658"/>
            <a:ext cx="422275" cy="354013"/>
            <a:chOff x="4367853" y="755453"/>
            <a:chExt cx="422275" cy="354013"/>
          </a:xfrm>
        </p:grpSpPr>
        <p:sp>
          <p:nvSpPr>
            <p:cNvPr id="16" name="TextBox 86">
              <a:extLst>
                <a:ext uri="{FF2B5EF4-FFF2-40B4-BE49-F238E27FC236}">
                  <a16:creationId xmlns:a16="http://schemas.microsoft.com/office/drawing/2014/main" id="{146F8866-8AF3-87B3-DFE5-B8732456B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" name="TextBox 63">
              <a:extLst>
                <a:ext uri="{FF2B5EF4-FFF2-40B4-BE49-F238E27FC236}">
                  <a16:creationId xmlns:a16="http://schemas.microsoft.com/office/drawing/2014/main" id="{4374A74A-3CFA-BE42-ED14-131CF5E2BE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8" name="Group 17476">
            <a:extLst>
              <a:ext uri="{FF2B5EF4-FFF2-40B4-BE49-F238E27FC236}">
                <a16:creationId xmlns:a16="http://schemas.microsoft.com/office/drawing/2014/main" id="{29F334CC-C43D-5197-AC86-4F40814FC0C4}"/>
              </a:ext>
            </a:extLst>
          </p:cNvPr>
          <p:cNvGrpSpPr/>
          <p:nvPr/>
        </p:nvGrpSpPr>
        <p:grpSpPr>
          <a:xfrm>
            <a:off x="2870836" y="742658"/>
            <a:ext cx="406400" cy="354013"/>
            <a:chOff x="5098103" y="755453"/>
            <a:chExt cx="406400" cy="354013"/>
          </a:xfrm>
        </p:grpSpPr>
        <p:sp>
          <p:nvSpPr>
            <p:cNvPr id="19" name="TextBox 86">
              <a:extLst>
                <a:ext uri="{FF2B5EF4-FFF2-40B4-BE49-F238E27FC236}">
                  <a16:creationId xmlns:a16="http://schemas.microsoft.com/office/drawing/2014/main" id="{DADD8E2C-5EB8-F92F-B981-49192B532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id="{A0E4229F-D751-4DBC-CDD3-B14961A0E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0551F9A0-3E4D-2F34-498F-C17AAC6608E0}"/>
              </a:ext>
            </a:extLst>
          </p:cNvPr>
          <p:cNvGrpSpPr/>
          <p:nvPr/>
        </p:nvGrpSpPr>
        <p:grpSpPr>
          <a:xfrm>
            <a:off x="1034944" y="742658"/>
            <a:ext cx="406400" cy="354013"/>
            <a:chOff x="2991490" y="755453"/>
            <a:chExt cx="406400" cy="354013"/>
          </a:xfrm>
        </p:grpSpPr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259DCF80-64A0-86B2-95F4-0D5915B932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" name="TextBox 70">
              <a:extLst>
                <a:ext uri="{FF2B5EF4-FFF2-40B4-BE49-F238E27FC236}">
                  <a16:creationId xmlns:a16="http://schemas.microsoft.com/office/drawing/2014/main" id="{A5947C84-EC77-875F-C9EE-768579C41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4" name="Group 17480">
            <a:extLst>
              <a:ext uri="{FF2B5EF4-FFF2-40B4-BE49-F238E27FC236}">
                <a16:creationId xmlns:a16="http://schemas.microsoft.com/office/drawing/2014/main" id="{1B875CDE-CC39-B439-B0FA-A2346E076308}"/>
              </a:ext>
            </a:extLst>
          </p:cNvPr>
          <p:cNvGrpSpPr/>
          <p:nvPr/>
        </p:nvGrpSpPr>
        <p:grpSpPr>
          <a:xfrm>
            <a:off x="3398576" y="742658"/>
            <a:ext cx="396875" cy="354013"/>
            <a:chOff x="5758503" y="755453"/>
            <a:chExt cx="396875" cy="354013"/>
          </a:xfrm>
        </p:grpSpPr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C9AD51C9-558D-8740-AD9B-C5A9477F82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6" name="TextBox 71">
              <a:extLst>
                <a:ext uri="{FF2B5EF4-FFF2-40B4-BE49-F238E27FC236}">
                  <a16:creationId xmlns:a16="http://schemas.microsoft.com/office/drawing/2014/main" id="{792825C2-E5A4-C4F5-CBE1-A09C125AC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7" name="TextBox 67">
            <a:extLst>
              <a:ext uri="{FF2B5EF4-FFF2-40B4-BE49-F238E27FC236}">
                <a16:creationId xmlns:a16="http://schemas.microsoft.com/office/drawing/2014/main" id="{87C32F4E-82AD-D216-70E1-F0C8E50BA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48912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8E2EE802-4D90-3E62-CC7C-C63B90168F5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DC42FE9B-843E-DE34-B59B-C857EB7EB6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D3450ED7-4B83-035F-D19B-15EBAAA293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9306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114">
            <a:extLst>
              <a:ext uri="{FF2B5EF4-FFF2-40B4-BE49-F238E27FC236}">
                <a16:creationId xmlns:a16="http://schemas.microsoft.com/office/drawing/2014/main" id="{B164689B-E08C-BB2D-6EA3-FF578B62BE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89308" y="111168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3" name="Straight Connector 9257">
            <a:extLst>
              <a:ext uri="{FF2B5EF4-FFF2-40B4-BE49-F238E27FC236}">
                <a16:creationId xmlns:a16="http://schemas.microsoft.com/office/drawing/2014/main" id="{9467B48A-A258-2E09-8943-58B505B1EA6C}"/>
              </a:ext>
            </a:extLst>
          </p:cNvPr>
          <p:cNvCxnSpPr>
            <a:cxnSpLocks/>
          </p:cNvCxnSpPr>
          <p:nvPr/>
        </p:nvCxnSpPr>
        <p:spPr bwMode="auto">
          <a:xfrm>
            <a:off x="1258422" y="59618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9258">
            <a:extLst>
              <a:ext uri="{FF2B5EF4-FFF2-40B4-BE49-F238E27FC236}">
                <a16:creationId xmlns:a16="http://schemas.microsoft.com/office/drawing/2014/main" id="{3DA6EB9A-8EF2-664B-B28F-86A8A851060B}"/>
              </a:ext>
            </a:extLst>
          </p:cNvPr>
          <p:cNvSpPr txBox="1"/>
          <p:nvPr/>
        </p:nvSpPr>
        <p:spPr>
          <a:xfrm>
            <a:off x="2155994" y="47394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A7A8BA7F-DD47-82B4-5458-F5B5C642F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53" y="449537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May</a:t>
            </a:r>
          </a:p>
        </p:txBody>
      </p: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F1EF7294-BDA0-299A-DEFC-5742DB60BA3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45737" y="1076672"/>
            <a:ext cx="5110" cy="3369432"/>
          </a:xfrm>
          <a:prstGeom prst="line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Rectangle 12">
            <a:extLst>
              <a:ext uri="{FF2B5EF4-FFF2-40B4-BE49-F238E27FC236}">
                <a16:creationId xmlns:a16="http://schemas.microsoft.com/office/drawing/2014/main" id="{B66684FC-EB79-9587-E0F9-5566E05CE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081" y="446718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Aug</a:t>
            </a: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.</a:t>
            </a:r>
          </a:p>
        </p:txBody>
      </p: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681A8D73-F087-CFA7-8571-5D7861A5A2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00834" y="1057965"/>
            <a:ext cx="0" cy="337047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ectangle 12">
            <a:extLst>
              <a:ext uri="{FF2B5EF4-FFF2-40B4-BE49-F238E27FC236}">
                <a16:creationId xmlns:a16="http://schemas.microsoft.com/office/drawing/2014/main" id="{F47B804C-83E2-B5A9-5E52-BDAFE7247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6582" y="446718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Nov</a:t>
            </a:r>
          </a:p>
        </p:txBody>
      </p:sp>
      <p:cxnSp>
        <p:nvCxnSpPr>
          <p:cNvPr id="40" name="Straight Connector 114">
            <a:extLst>
              <a:ext uri="{FF2B5EF4-FFF2-40B4-BE49-F238E27FC236}">
                <a16:creationId xmlns:a16="http://schemas.microsoft.com/office/drawing/2014/main" id="{B0CCD813-D477-802C-CA6B-488F583FE15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38213" y="1040834"/>
            <a:ext cx="541" cy="340527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Rectangle 12">
            <a:extLst>
              <a:ext uri="{FF2B5EF4-FFF2-40B4-BE49-F238E27FC236}">
                <a16:creationId xmlns:a16="http://schemas.microsoft.com/office/drawing/2014/main" id="{81A22BBE-32C3-A6E0-7B97-AA2BF80BC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949" y="4560200"/>
            <a:ext cx="8227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Feb</a:t>
            </a:r>
          </a:p>
        </p:txBody>
      </p:sp>
      <p:sp>
        <p:nvSpPr>
          <p:cNvPr id="42" name="TextBox 1">
            <a:extLst>
              <a:ext uri="{FF2B5EF4-FFF2-40B4-BE49-F238E27FC236}">
                <a16:creationId xmlns:a16="http://schemas.microsoft.com/office/drawing/2014/main" id="{E82DDC3F-85F2-7768-6F5E-3D005003A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033" y="2802138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43" name="Group 17493">
            <a:extLst>
              <a:ext uri="{FF2B5EF4-FFF2-40B4-BE49-F238E27FC236}">
                <a16:creationId xmlns:a16="http://schemas.microsoft.com/office/drawing/2014/main" id="{745781A7-A377-5ECD-7EB5-15A6D03F612E}"/>
              </a:ext>
            </a:extLst>
          </p:cNvPr>
          <p:cNvGrpSpPr/>
          <p:nvPr/>
        </p:nvGrpSpPr>
        <p:grpSpPr>
          <a:xfrm>
            <a:off x="4690216" y="728805"/>
            <a:ext cx="405137" cy="354013"/>
            <a:chOff x="4384991" y="755453"/>
            <a:chExt cx="405137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61672390-C364-6FA6-8292-1FE1080BF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3">
              <a:extLst>
                <a:ext uri="{FF2B5EF4-FFF2-40B4-BE49-F238E27FC236}">
                  <a16:creationId xmlns:a16="http://schemas.microsoft.com/office/drawing/2014/main" id="{11E45B50-57CE-E699-1C27-771523541E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6" name="Group 17497">
            <a:extLst>
              <a:ext uri="{FF2B5EF4-FFF2-40B4-BE49-F238E27FC236}">
                <a16:creationId xmlns:a16="http://schemas.microsoft.com/office/drawing/2014/main" id="{10C03847-2C8C-F15E-1A1D-0E4A29587EC5}"/>
              </a:ext>
            </a:extLst>
          </p:cNvPr>
          <p:cNvGrpSpPr/>
          <p:nvPr/>
        </p:nvGrpSpPr>
        <p:grpSpPr>
          <a:xfrm>
            <a:off x="5316467" y="728805"/>
            <a:ext cx="390850" cy="354013"/>
            <a:chOff x="5113653" y="755453"/>
            <a:chExt cx="39085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7AD6F4E0-8DA6-FD97-12B5-2CE7668E6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FDDDA53E-688F-C493-5E17-5BB4F46682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31">
            <a:extLst>
              <a:ext uri="{FF2B5EF4-FFF2-40B4-BE49-F238E27FC236}">
                <a16:creationId xmlns:a16="http://schemas.microsoft.com/office/drawing/2014/main" id="{FA9D6C1D-9111-4E87-4C51-25B4414C9355}"/>
              </a:ext>
            </a:extLst>
          </p:cNvPr>
          <p:cNvGrpSpPr/>
          <p:nvPr/>
        </p:nvGrpSpPr>
        <p:grpSpPr>
          <a:xfrm>
            <a:off x="5912881" y="728805"/>
            <a:ext cx="396875" cy="354013"/>
            <a:chOff x="5758503" y="755453"/>
            <a:chExt cx="39687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8C925A7A-93FB-6260-C0F7-F38DA15960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1" name="TextBox 71">
              <a:extLst>
                <a:ext uri="{FF2B5EF4-FFF2-40B4-BE49-F238E27FC236}">
                  <a16:creationId xmlns:a16="http://schemas.microsoft.com/office/drawing/2014/main" id="{02035514-0D2B-2CC9-AD3E-8971435723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7A3C5C03-5532-3601-A218-FE1C2FEF94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09783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5BE53804-69C2-F5B9-AB0F-F3BE02287A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09783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8DBC117F-311D-4F1A-BD5B-EE0385557A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097836"/>
            <a:ext cx="0" cy="369073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38">
            <a:extLst>
              <a:ext uri="{FF2B5EF4-FFF2-40B4-BE49-F238E27FC236}">
                <a16:creationId xmlns:a16="http://schemas.microsoft.com/office/drawing/2014/main" id="{1B22A560-68BB-3F18-73ED-69BFB16DB888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8233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6" name="TextBox 39">
            <a:extLst>
              <a:ext uri="{FF2B5EF4-FFF2-40B4-BE49-F238E27FC236}">
                <a16:creationId xmlns:a16="http://schemas.microsoft.com/office/drawing/2014/main" id="{350EF237-E2DB-0DF3-E103-FACD961325D3}"/>
              </a:ext>
            </a:extLst>
          </p:cNvPr>
          <p:cNvSpPr txBox="1"/>
          <p:nvPr/>
        </p:nvSpPr>
        <p:spPr>
          <a:xfrm>
            <a:off x="4586075" y="460096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2DD08C05-A3D3-3345-D5A8-59292C256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8449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E16884A9-92F3-DE8B-6BC7-F6A490EA1F23}"/>
              </a:ext>
            </a:extLst>
          </p:cNvPr>
          <p:cNvSpPr/>
          <p:nvPr/>
        </p:nvSpPr>
        <p:spPr bwMode="auto">
          <a:xfrm>
            <a:off x="490606" y="2358529"/>
            <a:ext cx="3873573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0" name="Diamond 17485">
            <a:extLst>
              <a:ext uri="{FF2B5EF4-FFF2-40B4-BE49-F238E27FC236}">
                <a16:creationId xmlns:a16="http://schemas.microsoft.com/office/drawing/2014/main" id="{3BF6B481-59EF-C815-8AC4-8C1F0B07FBF6}"/>
              </a:ext>
            </a:extLst>
          </p:cNvPr>
          <p:cNvSpPr/>
          <p:nvPr/>
        </p:nvSpPr>
        <p:spPr bwMode="auto">
          <a:xfrm>
            <a:off x="3187796" y="233908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Diamond 17484">
            <a:extLst>
              <a:ext uri="{FF2B5EF4-FFF2-40B4-BE49-F238E27FC236}">
                <a16:creationId xmlns:a16="http://schemas.microsoft.com/office/drawing/2014/main" id="{AAF03661-5743-9A11-5F1A-7A31BAF2BB11}"/>
              </a:ext>
            </a:extLst>
          </p:cNvPr>
          <p:cNvSpPr/>
          <p:nvPr/>
        </p:nvSpPr>
        <p:spPr bwMode="auto">
          <a:xfrm>
            <a:off x="3980272" y="232938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1">
            <a:extLst>
              <a:ext uri="{FF2B5EF4-FFF2-40B4-BE49-F238E27FC236}">
                <a16:creationId xmlns:a16="http://schemas.microsoft.com/office/drawing/2014/main" id="{10048C98-E23F-5FD9-18EF-B185A3513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297108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4" name="TextBox 5">
            <a:extLst>
              <a:ext uri="{FF2B5EF4-FFF2-40B4-BE49-F238E27FC236}">
                <a16:creationId xmlns:a16="http://schemas.microsoft.com/office/drawing/2014/main" id="{C31FE50F-824B-1E24-94C4-E5F65835EDA7}"/>
              </a:ext>
            </a:extLst>
          </p:cNvPr>
          <p:cNvSpPr txBox="1"/>
          <p:nvPr/>
        </p:nvSpPr>
        <p:spPr>
          <a:xfrm>
            <a:off x="674716" y="2379264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65" name="Diamond 6">
            <a:extLst>
              <a:ext uri="{FF2B5EF4-FFF2-40B4-BE49-F238E27FC236}">
                <a16:creationId xmlns:a16="http://schemas.microsoft.com/office/drawing/2014/main" id="{A17EAC81-82AE-C83D-6366-8450A8069467}"/>
              </a:ext>
            </a:extLst>
          </p:cNvPr>
          <p:cNvSpPr/>
          <p:nvPr/>
        </p:nvSpPr>
        <p:spPr bwMode="auto">
          <a:xfrm>
            <a:off x="2542669" y="235374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Diamond 7">
            <a:extLst>
              <a:ext uri="{FF2B5EF4-FFF2-40B4-BE49-F238E27FC236}">
                <a16:creationId xmlns:a16="http://schemas.microsoft.com/office/drawing/2014/main" id="{F405FA9E-8902-373F-FCD9-A3BBF6A447EF}"/>
              </a:ext>
            </a:extLst>
          </p:cNvPr>
          <p:cNvSpPr/>
          <p:nvPr/>
        </p:nvSpPr>
        <p:spPr bwMode="auto">
          <a:xfrm>
            <a:off x="1995056" y="2352940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083FA3A9-FDAC-AE35-B610-956F48427F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4594" y="1040834"/>
            <a:ext cx="0" cy="3387601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2" name="Diamond 17484">
            <a:extLst>
              <a:ext uri="{FF2B5EF4-FFF2-40B4-BE49-F238E27FC236}">
                <a16:creationId xmlns:a16="http://schemas.microsoft.com/office/drawing/2014/main" id="{E13AFF6B-B6A1-63AB-04EC-6587EC3DDD49}"/>
              </a:ext>
            </a:extLst>
          </p:cNvPr>
          <p:cNvSpPr/>
          <p:nvPr/>
        </p:nvSpPr>
        <p:spPr bwMode="auto">
          <a:xfrm>
            <a:off x="3676653" y="2389486"/>
            <a:ext cx="315882" cy="365760"/>
          </a:xfrm>
          <a:prstGeom prst="diamond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TextBox 1">
            <a:extLst>
              <a:ext uri="{FF2B5EF4-FFF2-40B4-BE49-F238E27FC236}">
                <a16:creationId xmlns:a16="http://schemas.microsoft.com/office/drawing/2014/main" id="{365A5AFE-BB69-9C7F-B231-04BBE3165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741" y="3636482"/>
            <a:ext cx="666072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Ad-hoc-e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needed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0F315B88-7FCD-3E09-FFCD-FE345A50A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5210" y="4467903"/>
            <a:ext cx="8227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SA1#112bis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Jan</a:t>
            </a:r>
          </a:p>
        </p:txBody>
      </p: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A554AA32-A122-E70B-56ED-08151826BB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7" name="TextBox 1">
            <a:extLst>
              <a:ext uri="{FF2B5EF4-FFF2-40B4-BE49-F238E27FC236}">
                <a16:creationId xmlns:a16="http://schemas.microsoft.com/office/drawing/2014/main" id="{90246F3F-8D85-2428-842D-FCAC5A41C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685" y="1297649"/>
            <a:ext cx="885395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solidFill>
                  <a:schemeClr val="tx1"/>
                </a:solidFill>
                <a:latin typeface="Montserrat" panose="00000500000000000000" pitchFamily="50" charset="0"/>
              </a:rPr>
              <a:t>Resubmission of use cases allowed</a:t>
            </a:r>
          </a:p>
          <a:p>
            <a:pPr algn="ctr">
              <a:defRPr/>
            </a:pPr>
            <a:r>
              <a:rPr lang="en-GB" altLang="en-US" sz="700" b="1" dirty="0">
                <a:solidFill>
                  <a:schemeClr val="tx1"/>
                </a:solidFill>
                <a:latin typeface="Montserrat" panose="00000500000000000000" pitchFamily="50" charset="0"/>
              </a:rPr>
              <a:t>- Consolidation starts </a:t>
            </a:r>
            <a:endParaRPr lang="en-GB" altLang="en-US" sz="7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0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dirty="0"/>
          </a:p>
          <a:p>
            <a:pPr marL="341313" indent="-341313" eaLnBrk="1" hangingPunct="1"/>
            <a:endParaRPr lang="en-US" altLang="de-DE" sz="1800" dirty="0"/>
          </a:p>
          <a:p>
            <a:pPr marL="341313" indent="-341313">
              <a:buFontTx/>
              <a:buNone/>
            </a:pPr>
            <a:endParaRPr lang="en-US" altLang="de-DE" dirty="0"/>
          </a:p>
          <a:p>
            <a:pPr marL="341313" indent="-341313" eaLnBrk="1" hangingPunct="1">
              <a:buFontTx/>
              <a:buNone/>
            </a:pPr>
            <a:endParaRPr lang="en-US" altLang="de-DE" dirty="0"/>
          </a:p>
          <a:p>
            <a:pPr marL="341313" indent="-341313"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/>
              <a:t>None</a:t>
            </a:r>
            <a:endParaRPr lang="en-GB" sz="1200" kern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SA1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Rel-18 and before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2.3)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2.4) Rel-20 6G Study  </a:t>
            </a:r>
          </a:p>
          <a:p>
            <a:pPr lvl="1" eaLnBrk="1" hangingPunct="1">
              <a:defRPr/>
            </a:pPr>
            <a:r>
              <a:rPr lang="en-GB" altLang="ko-KR" sz="1600" dirty="0"/>
              <a:t>2.5) Rel-21 </a:t>
            </a:r>
          </a:p>
          <a:p>
            <a:pPr eaLnBrk="1" hangingPunct="1">
              <a:defRPr/>
            </a:pPr>
            <a:r>
              <a:rPr lang="en-GB" sz="1800" dirty="0"/>
              <a:t>3) SA1 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6FCB718-ED9C-1345-2EDF-90DE6ABDF611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>
                <a:solidFill>
                  <a:srgbClr val="FF0000"/>
                </a:solidFill>
              </a:rPr>
              <a:t>SA decision needed for additional ad-hoc-e meeting with limited agenda </a:t>
            </a:r>
            <a:r>
              <a:rPr lang="en-GB" altLang="en-US" sz="1400" kern="0" dirty="0"/>
              <a:t>(12-16 Jan 2026) :  Including but not limited to editors' notes solving; consolidation of service requirements and CPR structure, CPR clauses System and Operation aspects and AI; KPIs consolidation; user consent.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>
                <a:solidFill>
                  <a:srgbClr val="FF0000"/>
                </a:solidFill>
              </a:rPr>
              <a:t>Rel-21 timeline needed for SA1 work planning</a:t>
            </a:r>
            <a:r>
              <a:rPr lang="en-GB" altLang="en-US" sz="1400" kern="0" dirty="0"/>
              <a:t>. The SA1 chair proposed Rel-21 timeline to SA1 (end of Rel-21 in March 2027) but it is SA plenary decision.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96996"/>
              </p:ext>
            </p:extLst>
          </p:nvPr>
        </p:nvGraphicFramePr>
        <p:xfrm>
          <a:off x="698500" y="1762125"/>
          <a:ext cx="5835650" cy="1549520"/>
        </p:xfrm>
        <a:graphic>
          <a:graphicData uri="http://schemas.openxmlformats.org/drawingml/2006/table">
            <a:tbl>
              <a:tblPr firstRow="1" firstCol="1" bandRow="1"/>
              <a:tblGrid>
                <a:gridCol w="815607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70215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88591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SP-251509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"Study on Requirements Simplification"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FS_SIMP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</a:t>
            </a:r>
            <a:r>
              <a:rPr lang="de-DE" altLang="de-DE" sz="1800" dirty="0" err="1"/>
              <a:t>for</a:t>
            </a:r>
            <a:r>
              <a:rPr lang="de-DE" altLang="de-DE" sz="1800" dirty="0"/>
              <a:t> </a:t>
            </a:r>
            <a:r>
              <a:rPr lang="de-DE" altLang="de-DE" sz="1800" b="1" dirty="0"/>
              <a:t>Information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60122"/>
              </p:ext>
            </p:extLst>
          </p:nvPr>
        </p:nvGraphicFramePr>
        <p:xfrm>
          <a:off x="585788" y="1590675"/>
          <a:ext cx="6408737" cy="1431959"/>
        </p:xfrm>
        <a:graphic>
          <a:graphicData uri="http://schemas.openxmlformats.org/drawingml/2006/table">
            <a:tbl>
              <a:tblPr firstRow="1" firstCol="1" bandRow="1"/>
              <a:tblGrid>
                <a:gridCol w="1174938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540722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7167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74313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2778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SP-251508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Cover sheet for information and TR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 22.870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FS_6G_REQ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066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01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SA1 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AE2F99-6E2D-520A-6C24-60DDA367EB52}"/>
              </a:ext>
            </a:extLst>
          </p:cNvPr>
          <p:cNvSpPr txBox="1">
            <a:spLocks/>
          </p:cNvSpPr>
          <p:nvPr/>
        </p:nvSpPr>
        <p:spPr bwMode="auto">
          <a:xfrm>
            <a:off x="5599455" y="1256020"/>
            <a:ext cx="3077639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Qun Wei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SA1 Vice Chair (re-elected for second term)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/>
              <a:t>weiqun5@chinaunicom.cn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3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C6338-CAF4-65FE-1AE9-C515B10ACAD4}"/>
              </a:ext>
            </a:extLst>
          </p:cNvPr>
          <p:cNvSpPr txBox="1">
            <a:spLocks/>
          </p:cNvSpPr>
          <p:nvPr/>
        </p:nvSpPr>
        <p:spPr bwMode="auto">
          <a:xfrm>
            <a:off x="5599455" y="2738061"/>
            <a:ext cx="3030825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Feifei Lou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SA1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altLang="en-US" sz="1400" dirty="0"/>
              <a:t>feifei.lou@nokia.com</a:t>
            </a:r>
            <a:endParaRPr lang="en-US" altLang="en-US" sz="13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8AD1B3-D4B2-4C34-9327-95051AA2B36F}"/>
              </a:ext>
            </a:extLst>
          </p:cNvPr>
          <p:cNvSpPr txBox="1">
            <a:spLocks/>
          </p:cNvSpPr>
          <p:nvPr/>
        </p:nvSpPr>
        <p:spPr bwMode="auto">
          <a:xfrm>
            <a:off x="1658389" y="2738060"/>
            <a:ext cx="2507456" cy="10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Alain Sultan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Alain.sultan@etsi.org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0AA82-E5EC-6340-6D8C-166D59FF7E89}"/>
              </a:ext>
            </a:extLst>
          </p:cNvPr>
          <p:cNvSpPr txBox="1">
            <a:spLocks/>
          </p:cNvSpPr>
          <p:nvPr/>
        </p:nvSpPr>
        <p:spPr bwMode="auto">
          <a:xfrm>
            <a:off x="1658389" y="1265042"/>
            <a:ext cx="2693999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Vasil Aleksiev</a:t>
            </a:r>
            <a:endParaRPr lang="fr-FR" altLang="en-US" sz="14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400" dirty="0"/>
              <a:t>SA1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Vasil.Aleksiev@magenta.at</a:t>
            </a:r>
            <a:endParaRPr lang="en-US" altLang="en-US" sz="135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5BD7EA-9BDC-3602-2910-B42FAA086E5D}"/>
              </a:ext>
            </a:extLst>
          </p:cNvPr>
          <p:cNvSpPr txBox="1"/>
          <p:nvPr/>
        </p:nvSpPr>
        <p:spPr>
          <a:xfrm>
            <a:off x="4163383" y="4287483"/>
            <a:ext cx="4513711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 indent="0"/>
            <a:r>
              <a:rPr lang="en-US" altLang="ko-KR" sz="1100" dirty="0">
                <a:solidFill>
                  <a:srgbClr val="FF00FF"/>
                </a:solidFill>
                <a:effectLst/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NEWLY ELECTED - Congratulations to Feifei and thank you Yusuke!!</a:t>
            </a:r>
            <a:endParaRPr lang="ko-KR" altLang="ko-KR" sz="1200" dirty="0">
              <a:solidFill>
                <a:srgbClr val="FF00FF"/>
              </a:solidFill>
              <a:effectLst/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E45272-DAA8-0D37-18F2-6442FB16B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320" y="2932675"/>
            <a:ext cx="956774" cy="10843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B631B5-5429-790B-9EC2-713BCF06C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53" y="2602587"/>
            <a:ext cx="1024022" cy="14506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40CCBC-7D41-1902-22E4-8CF2A34DA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3383" y="1138990"/>
            <a:ext cx="1256461" cy="1249848"/>
          </a:xfrm>
          <a:prstGeom prst="rect">
            <a:avLst/>
          </a:prstGeom>
        </p:spPr>
      </p:pic>
      <p:pic>
        <p:nvPicPr>
          <p:cNvPr id="4" name="Grafik 3" descr="Ein Bild, das Menschliches Gesicht, Person, Kleidung, Shirt enthält.&#10;&#10;KI-generierte Inhalte können fehlerhaft sein.">
            <a:extLst>
              <a:ext uri="{FF2B5EF4-FFF2-40B4-BE49-F238E27FC236}">
                <a16:creationId xmlns:a16="http://schemas.microsoft.com/office/drawing/2014/main" id="{D47BEE26-5DE2-B55E-2263-C25B845468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53" y="1138990"/>
            <a:ext cx="1024022" cy="1249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332F9B-F72B-7181-7F0C-6CD0589F1F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5844" y="2602587"/>
            <a:ext cx="1256461" cy="14930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SA1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7756870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 meetings held since SA#109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SA1#112	17 – 21 November 2025, Dallas, USA</a:t>
            </a: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SA1 meetings (Q1 2026)</a:t>
            </a:r>
          </a:p>
          <a:p>
            <a:pPr lvl="1" eaLnBrk="1" hangingPunct="1">
              <a:defRPr/>
            </a:pPr>
            <a:r>
              <a:rPr lang="en-GB" altLang="de-DE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SA1#112bis ad-hoc-e 12-16 January 2026 (initial proposal for a longer e-meeting is changed), online -&gt; see slide 20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SA1#113	9 – 13 February 2026, Goa, India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 / Meeting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SA1 statistics</a:t>
            </a:r>
          </a:p>
        </p:txBody>
      </p:sp>
      <p:graphicFrame>
        <p:nvGraphicFramePr>
          <p:cNvPr id="8" name="Content Placeholder 1">
            <a:extLst>
              <a:ext uri="{FF2B5EF4-FFF2-40B4-BE49-F238E27FC236}">
                <a16:creationId xmlns:a16="http://schemas.microsoft.com/office/drawing/2014/main" id="{6DF9CDC3-98B9-7C55-8504-C9CC07F304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9822874"/>
              </p:ext>
            </p:extLst>
          </p:nvPr>
        </p:nvGraphicFramePr>
        <p:xfrm>
          <a:off x="401002" y="941058"/>
          <a:ext cx="7967434" cy="4038066"/>
        </p:xfrm>
        <a:graphic>
          <a:graphicData uri="http://schemas.openxmlformats.org/drawingml/2006/table">
            <a:tbl>
              <a:tblPr/>
              <a:tblGrid>
                <a:gridCol w="18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1998238542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338_F2F + 58_remote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308_F2F + 138_remote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345_F2F = 78_remote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972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949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522+rev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522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05334-399A-D65B-C38B-1F1F61031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ECBAAE6-F82A-CDA8-EAF4-43CC3EB2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Acknowledgements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D6F5182-FBD5-2126-DB05-6392A4F8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112" y="1000811"/>
            <a:ext cx="8256587" cy="375375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800" dirty="0"/>
              <a:t>The SA1 Chair wants to thank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two co-rapporteurs of TR 22.870 (FS_6G) for their tremendous work in producing several versions of the TR and proposing the consolidated PRs. These are: </a:t>
            </a:r>
          </a:p>
          <a:p>
            <a:pPr lvl="2" eaLnBrk="1" hangingPunct="1">
              <a:defRPr/>
            </a:pPr>
            <a:r>
              <a:rPr lang="en-GB" altLang="de-D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Jean </a:t>
            </a:r>
            <a:r>
              <a:rPr lang="fr-FR" altLang="de-D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Trakinat (T-Mobile USA) and </a:t>
            </a:r>
          </a:p>
          <a:p>
            <a:pPr lvl="2" eaLnBrk="1" hangingPunct="1">
              <a:defRPr/>
            </a:pPr>
            <a:r>
              <a:rPr lang="en-GB" altLang="de-D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Xiaonan Shi (China Mobile).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vice chairs, for their continuous support and in particular for chairing parallel sessions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 Jesus Martin (Telefonica), Feifei Lou (Nokia), Erik Guttman (Samsung) for chairing parallel sessions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Alain Sultan (ETSI MCC) for his permanent work and support</a:t>
            </a: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254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SA1 statistics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SA1#112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 – 21 November 2025, Dallas, USA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345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SA1#112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06818F92-62FF-C5DC-4280-496A20ED58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594614"/>
              </p:ext>
            </p:extLst>
          </p:nvPr>
        </p:nvGraphicFramePr>
        <p:xfrm>
          <a:off x="621157" y="2548304"/>
          <a:ext cx="7071451" cy="16265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1757719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465082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  <a:endParaRPr lang="en-GB" sz="1100" b="0" strike="sngStrike" baseline="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493117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5917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2C6EA4D-97F9-C621-223A-CAAF7F0D81A4}"/>
              </a:ext>
            </a:extLst>
          </p:cNvPr>
          <p:cNvSpPr txBox="1">
            <a:spLocks/>
          </p:cNvSpPr>
          <p:nvPr/>
        </p:nvSpPr>
        <p:spPr bwMode="auto">
          <a:xfrm>
            <a:off x="913237" y="1378518"/>
            <a:ext cx="7478486" cy="788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GB" sz="2400" kern="0" dirty="0">
                <a:solidFill>
                  <a:schemeClr val="tx1"/>
                </a:solidFill>
              </a:rPr>
              <a:t>Correction on the end-to-end latency via satellite in clause 7.4.2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summary(1/2)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458779"/>
              </p:ext>
            </p:extLst>
          </p:nvPr>
        </p:nvGraphicFramePr>
        <p:xfrm>
          <a:off x="488950" y="816429"/>
          <a:ext cx="7274049" cy="37623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8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Energy Efficiency as service criteria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FS_EnergyServ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SP-230235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Energy Efficiency as Service Criteria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EnergyServ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SP-230520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6884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AI/ML Model Transfer Phase2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FS_AIML_MT_Ph2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SP-220439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49078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it-IT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AI/ML Model Transfer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AIML_MT_Ph2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1189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Ambient power-enabled Internet of Things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05/05/2023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SP-220085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5605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Ambient power-enabled Internet of Things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AmbientIoT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SP-231403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75387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 access -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SP-220679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9109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Satellite access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5GSAT_Ph3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48014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Localized Mobile Metaverse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FS_Metaverse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SP-220353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58170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Localized Mobile Metaverse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Metaverse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SP-230509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759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Supporting UE Mobility for XR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XRMobility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11/05/2023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SP-230233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3438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Network Sharing Aspects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FS_NetShare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SP-220087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74089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(Stage 1 of) Indirect Network Sharing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SP-230511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7764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roaming value added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SP-220442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456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Roaming Value-Added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SP-230231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83315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Non-Public Network (NPN) security considerations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SP-230523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7951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Monitoring of signalling traffic in 5G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MonSTra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SP-240793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1069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1040082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MonSta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MonSTra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SP-240793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SP-220717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SP-230750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(Stage 1 of) UAV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FS_UAV_Ph3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SP-220954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Uncrewed Aerial System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UAS_Ph3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SP-230518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Upper layer traffic steering, switching and split over dual 3GPP access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FS_DualSteer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SP-220445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RBI5PAMIO524-1616901215-67333</_dlc_DocId>
    <_dlc_DocIdUrl xmlns="71c5aaf6-e6ce-465b-b873-5148d2a4c105">
      <Url>https://nokia.sharepoint.com/sites/gxp/_layouts/15/DocIdRedir.aspx?ID=RBI5PAMIO524-1616901215-67333</Url>
      <Description>RBI5PAMIO524-1616901215-67333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7" ma:contentTypeDescription="Create a new document." ma:contentTypeScope="" ma:versionID="571d2749618af9368213d3a0f6a0c00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8ac890d596b8e9341e6d51c030980e46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0973C1C2-C8B6-4CFD-ABFD-9BCDBAEDA22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BC60F96-3DCB-4136-BC50-749B7564AC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  <ds:schemaRef ds:uri="3f2ce089-3858-4176-9a21-a30f9204848e"/>
    <ds:schemaRef ds:uri="7275bb01-7583-478d-bc14-e839a2dd5989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F59FD7B7-6D80-4120-8168-0C51896536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720CBAB5-3F6F-43F4-801C-462C0ECFD731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2589</Words>
  <Application>Microsoft Office PowerPoint</Application>
  <PresentationFormat>Bildschirmpräsentation (16:9)</PresentationFormat>
  <Paragraphs>806</Paragraphs>
  <Slides>23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2" baseType="lpstr">
      <vt:lpstr>굴림</vt:lpstr>
      <vt:lpstr>微软雅黑</vt:lpstr>
      <vt:lpstr>Aptos</vt:lpstr>
      <vt:lpstr>Arial</vt:lpstr>
      <vt:lpstr>Arial </vt:lpstr>
      <vt:lpstr>Calibri</vt:lpstr>
      <vt:lpstr>Montserrat</vt:lpstr>
      <vt:lpstr>Times New Roman</vt:lpstr>
      <vt:lpstr>Office Theme</vt:lpstr>
      <vt:lpstr>PowerPoint-Präsentation</vt:lpstr>
      <vt:lpstr>Contents</vt:lpstr>
      <vt:lpstr>1) General Aspects – SA1 Officials</vt:lpstr>
      <vt:lpstr>1) General Aspects – SA1 meetings</vt:lpstr>
      <vt:lpstr>    - Document Handling / Meeting</vt:lpstr>
      <vt:lpstr>1) General Aspects – Acknowledgements</vt:lpstr>
      <vt:lpstr>1) General Aspects – SA1 statistics</vt:lpstr>
      <vt:lpstr>2.1) Rel-18 and before Maintenance</vt:lpstr>
      <vt:lpstr>2.2) Rel-19 Work summary(1/2)</vt:lpstr>
      <vt:lpstr>2.2) Rel-19 Work summary (2/2)</vt:lpstr>
      <vt:lpstr>2.2) Rel-19 Maintenance</vt:lpstr>
      <vt:lpstr>2.3) Rel-20 5G-A Work summary</vt:lpstr>
      <vt:lpstr>2.3) Rel-20 5G-A Maintenance</vt:lpstr>
      <vt:lpstr>2.4) Rel-20 6G Work summary</vt:lpstr>
      <vt:lpstr>2.4) Rel-20 6G Study (FS_6G_REQ)  </vt:lpstr>
      <vt:lpstr>2.5) Rel-21  </vt:lpstr>
      <vt:lpstr>3) SA1 Work Planning: General </vt:lpstr>
      <vt:lpstr>3) SA1 Work Planning: 6G Study </vt:lpstr>
      <vt:lpstr>4) External SDOs interaction       (including IETF dependencies) </vt:lpstr>
      <vt:lpstr>5) Collected Items requiring action from SA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2565</cp:revision>
  <cp:lastPrinted>2017-02-24T12:37:51Z</cp:lastPrinted>
  <dcterms:created xsi:type="dcterms:W3CDTF">2008-08-30T09:32:10Z</dcterms:created>
  <dcterms:modified xsi:type="dcterms:W3CDTF">2025-12-02T16:56:18Z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2025-12-01T10:01:57Z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1b5baad5-607b-492f-916f-8cf26d2ea639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  <property fmtid="{D5CDD505-2E9C-101B-9397-08002B2CF9AE}" pid="11" name="_dlc_DocIdItemGuid">
    <vt:lpwstr>f581aaaa-66bf-43db-8c56-e64b5c256306</vt:lpwstr>
  </property>
  <property fmtid="{D5CDD505-2E9C-101B-9397-08002B2CF9AE}" pid="12" name="MediaServiceImageTags">
    <vt:lpwstr/>
  </property>
</Properties>
</file>